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6" r:id="rId4"/>
    <p:sldId id="263" r:id="rId5"/>
    <p:sldId id="264" r:id="rId6"/>
    <p:sldId id="275" r:id="rId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114" d="100"/>
          <a:sy n="114" d="100"/>
        </p:scale>
        <p:origin x="906"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11/12/2020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11/12/2020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11/12/2020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11/12/2020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a:solidFill>
                  <a:schemeClr val="accent6">
                    <a:lumMod val="75000"/>
                  </a:schemeClr>
                </a:solidFill>
              </a:rPr>
              <a:t>Woodland Public Schools</a:t>
            </a:r>
          </a:p>
        </p:txBody>
      </p:sp>
      <p:sp>
        <p:nvSpPr>
          <p:cNvPr id="3" name="Subtitle 2"/>
          <p:cNvSpPr>
            <a:spLocks noGrp="1"/>
          </p:cNvSpPr>
          <p:nvPr>
            <p:ph type="subTitle" idx="1"/>
          </p:nvPr>
        </p:nvSpPr>
        <p:spPr>
          <a:xfrm>
            <a:off x="1388260" y="3222171"/>
            <a:ext cx="9144000" cy="1538515"/>
          </a:xfrm>
        </p:spPr>
        <p:txBody>
          <a:bodyPr>
            <a:normAutofit/>
          </a:bodyPr>
          <a:lstStyle/>
          <a:p>
            <a:r>
              <a:rPr lang="en-US" sz="3600" dirty="0">
                <a:solidFill>
                  <a:schemeClr val="accent6">
                    <a:lumMod val="75000"/>
                  </a:schemeClr>
                </a:solidFill>
              </a:rPr>
              <a:t>Facilities and Safety Report</a:t>
            </a:r>
          </a:p>
          <a:p>
            <a:r>
              <a:rPr lang="en-US" sz="3600" dirty="0">
                <a:solidFill>
                  <a:schemeClr val="accent6">
                    <a:lumMod val="75000"/>
                  </a:schemeClr>
                </a:solidFill>
              </a:rPr>
              <a:t>October 2020</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440" y="145239"/>
            <a:ext cx="3404732" cy="558743"/>
          </a:xfrm>
          <a:prstGeom prst="rect">
            <a:avLst/>
          </a:prstGeom>
        </p:spPr>
        <p:txBody>
          <a:bodyPr wrap="square">
            <a:spAutoFit/>
          </a:bodyPr>
          <a:lstStyle/>
          <a:p>
            <a:pPr>
              <a:lnSpc>
                <a:spcPct val="115000"/>
              </a:lnSpc>
            </a:pPr>
            <a:r>
              <a:rPr lang="en-US" sz="2800" i="1" dirty="0">
                <a:effectLst/>
                <a:latin typeface="Calibri" panose="020F0502020204030204" pitchFamily="34" charset="0"/>
                <a:ea typeface="Calibri" panose="020F0502020204030204" pitchFamily="34" charset="0"/>
                <a:cs typeface="Times New Roman" panose="02020603050405020304" pitchFamily="18" charset="0"/>
              </a:rPr>
              <a:t>FACILITIES REPORT</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27565" y="791953"/>
            <a:ext cx="10770832" cy="5478423"/>
          </a:xfrm>
          <a:prstGeom prst="rect">
            <a:avLst/>
          </a:prstGeom>
        </p:spPr>
        <p:txBody>
          <a:bodyPr wrap="square">
            <a:spAutoFit/>
          </a:bodyPr>
          <a:lstStyle/>
          <a:p>
            <a:endParaRPr lang="en-US" b="1" dirty="0"/>
          </a:p>
          <a:p>
            <a:r>
              <a:rPr lang="en-US" b="1" u="sng" dirty="0"/>
              <a:t>Power Failure North Fork</a:t>
            </a:r>
          </a:p>
          <a:p>
            <a:r>
              <a:rPr lang="en-US" dirty="0"/>
              <a:t>The main power transformer to North Fork Elementary failed November 10</a:t>
            </a:r>
            <a:r>
              <a:rPr lang="en-US" baseline="30000" dirty="0"/>
              <a:t>th</a:t>
            </a:r>
            <a:r>
              <a:rPr lang="en-US" dirty="0"/>
              <a:t>, forcing the school to go to full remote learning for the day. Cowlitz PUD was able to quickly source a new transformer in their yard and brought it to the school. The jib crane on the PUD truck was unable to lift the transformer off the trailer, due to the weight. The new transformer weighs just over 9000 pounds. We scheduled in a Ness/Campbell crane for Wednesday and completed the swap. We powered the school back up around noon. Unfortunately we found some damaged HVAC equipment as a result of the failed transformer “single phasing”, but we were able to get one of the HVAC system pumps operating. It is not unusual to see damage like this with this type of failure. Commercial transformer failures like this are very rare and we are assigning the failure to </a:t>
            </a:r>
            <a:r>
              <a:rPr lang="en-US" b="1" dirty="0"/>
              <a:t>2020</a:t>
            </a:r>
            <a:r>
              <a:rPr lang="en-US" dirty="0"/>
              <a:t>!  </a:t>
            </a:r>
            <a:endParaRPr lang="en-US" b="1" u="sng" dirty="0"/>
          </a:p>
          <a:p>
            <a:endParaRPr lang="en-US" dirty="0"/>
          </a:p>
          <a:p>
            <a:endParaRPr lang="en-US" dirty="0"/>
          </a:p>
          <a:p>
            <a:endParaRPr lang="en-US" dirty="0"/>
          </a:p>
          <a:p>
            <a:r>
              <a:rPr lang="en-US" dirty="0"/>
              <a:t> </a:t>
            </a:r>
          </a:p>
          <a:p>
            <a:endParaRPr lang="en-US" dirty="0"/>
          </a:p>
          <a:p>
            <a:endParaRPr lang="en-US" sz="2000" b="1" i="1" u="sng" dirty="0"/>
          </a:p>
          <a:p>
            <a:endParaRPr lang="en-US" sz="2000" b="1" i="1" u="sng" dirty="0"/>
          </a:p>
          <a:p>
            <a:endParaRPr lang="en-US" sz="2000" b="1" i="1" u="sng" dirty="0"/>
          </a:p>
          <a:p>
            <a:endParaRPr lang="en-US" sz="2000" b="1" i="1" u="sng" dirty="0"/>
          </a:p>
        </p:txBody>
      </p:sp>
      <p:sp>
        <p:nvSpPr>
          <p:cNvPr id="3" name="Rectangle 2"/>
          <p:cNvSpPr/>
          <p:nvPr/>
        </p:nvSpPr>
        <p:spPr>
          <a:xfrm>
            <a:off x="205945" y="1120599"/>
            <a:ext cx="9901881" cy="646331"/>
          </a:xfrm>
          <a:prstGeom prst="rect">
            <a:avLst/>
          </a:prstGeom>
        </p:spPr>
        <p:txBody>
          <a:bodyPr wrap="square">
            <a:spAutoFit/>
          </a:bodyPr>
          <a:lstStyle/>
          <a:p>
            <a:endParaRPr lang="en-US" dirty="0"/>
          </a:p>
          <a:p>
            <a:endParaRPr lang="en-US" dirty="0"/>
          </a:p>
        </p:txBody>
      </p:sp>
      <p:pic>
        <p:nvPicPr>
          <p:cNvPr id="7" name="Picture 6">
            <a:extLst>
              <a:ext uri="{FF2B5EF4-FFF2-40B4-BE49-F238E27FC236}">
                <a16:creationId xmlns:a16="http://schemas.microsoft.com/office/drawing/2014/main" id="{165B007A-EF32-482D-AD12-C257DD21A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72" y="3892320"/>
            <a:ext cx="2134785" cy="2612948"/>
          </a:xfrm>
          <a:prstGeom prst="rect">
            <a:avLst/>
          </a:prstGeom>
        </p:spPr>
      </p:pic>
      <p:pic>
        <p:nvPicPr>
          <p:cNvPr id="9" name="Picture 8">
            <a:extLst>
              <a:ext uri="{FF2B5EF4-FFF2-40B4-BE49-F238E27FC236}">
                <a16:creationId xmlns:a16="http://schemas.microsoft.com/office/drawing/2014/main" id="{4A71568E-CB69-4553-9989-1555A04B0B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3660" y="3880505"/>
            <a:ext cx="1968573" cy="2624763"/>
          </a:xfrm>
          <a:prstGeom prst="rect">
            <a:avLst/>
          </a:prstGeom>
        </p:spPr>
      </p:pic>
      <p:pic>
        <p:nvPicPr>
          <p:cNvPr id="11" name="Picture 10">
            <a:extLst>
              <a:ext uri="{FF2B5EF4-FFF2-40B4-BE49-F238E27FC236}">
                <a16:creationId xmlns:a16="http://schemas.microsoft.com/office/drawing/2014/main" id="{2B428A34-734C-4D94-AE4F-17C0072D9D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075541" y="4208600"/>
            <a:ext cx="2624762" cy="1968574"/>
          </a:xfrm>
          <a:prstGeom prst="rect">
            <a:avLst/>
          </a:prstGeom>
        </p:spPr>
      </p:pic>
      <p:pic>
        <p:nvPicPr>
          <p:cNvPr id="13" name="Picture 12">
            <a:extLst>
              <a:ext uri="{FF2B5EF4-FFF2-40B4-BE49-F238E27FC236}">
                <a16:creationId xmlns:a16="http://schemas.microsoft.com/office/drawing/2014/main" id="{CFF3513B-7912-454A-A985-6084460352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522922" y="4208599"/>
            <a:ext cx="2624764" cy="1968573"/>
          </a:xfrm>
          <a:prstGeom prst="rect">
            <a:avLst/>
          </a:prstGeom>
        </p:spPr>
      </p:pic>
    </p:spTree>
    <p:extLst>
      <p:ext uri="{BB962C8B-B14F-4D97-AF65-F5344CB8AC3E}">
        <p14:creationId xmlns:p14="http://schemas.microsoft.com/office/powerpoint/2010/main" val="135364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7094" y="917912"/>
            <a:ext cx="11203269" cy="6524863"/>
          </a:xfrm>
          <a:prstGeom prst="rect">
            <a:avLst/>
          </a:prstGeom>
        </p:spPr>
        <p:txBody>
          <a:bodyPr wrap="square">
            <a:spAutoFit/>
          </a:bodyPr>
          <a:lstStyle/>
          <a:p>
            <a:endParaRPr lang="en-US" sz="1900" b="1" i="1" u="sng" dirty="0"/>
          </a:p>
          <a:p>
            <a:r>
              <a:rPr lang="en-US" sz="1900" b="1" i="1" u="sng" dirty="0"/>
              <a:t>Water Piping Project</a:t>
            </a:r>
            <a:r>
              <a:rPr lang="en-US" sz="1900" dirty="0"/>
              <a:t> We are finished with the section on piping that goes from the </a:t>
            </a:r>
          </a:p>
          <a:p>
            <a:r>
              <a:rPr lang="en-US" sz="1900" dirty="0"/>
              <a:t>gym mezzanine to the utility trench near the Middle School Office. The majority </a:t>
            </a:r>
          </a:p>
          <a:p>
            <a:r>
              <a:rPr lang="en-US" sz="1900" dirty="0"/>
              <a:t>of the piping work that will be done in the trench and mezzanine. The balance of the </a:t>
            </a:r>
          </a:p>
          <a:p>
            <a:r>
              <a:rPr lang="en-US" sz="1900" dirty="0"/>
              <a:t>work will be a line bore from the water meter on Park Street to the utility tunnel. </a:t>
            </a:r>
            <a:endParaRPr lang="en-US" sz="1900" b="1" i="1" u="sng" dirty="0"/>
          </a:p>
          <a:p>
            <a:endParaRPr lang="en-US" sz="1900" b="1" i="1" u="sng" dirty="0"/>
          </a:p>
          <a:p>
            <a:r>
              <a:rPr lang="en-US" sz="1900" b="1" i="1" u="sng" dirty="0"/>
              <a:t>Team Portable</a:t>
            </a:r>
            <a:r>
              <a:rPr lang="en-US" sz="1900" dirty="0"/>
              <a:t> After an exhausting month of negotiating, we were able to strike a very good deal with Modern Building Systems for a used portable that will provide expansion space for TEAM High School.  Pricing was reduced by $10,200, which puts the cost squarely within the grant dollars. In the next few weeks, we will be breaking ground to the west side of the existing portable and prepping the site. This will include grading and setting gravel in for the building foundation. At this point, I’m hoping to have the building occupancy permits by the beginning of the year. </a:t>
            </a:r>
          </a:p>
          <a:p>
            <a:endParaRPr lang="en-US" sz="1900" dirty="0"/>
          </a:p>
          <a:p>
            <a:r>
              <a:rPr lang="en-US" sz="1900" b="1" i="1" u="sng" dirty="0"/>
              <a:t>Bus Turnaround</a:t>
            </a:r>
            <a:r>
              <a:rPr lang="en-US" sz="1900" i="1" dirty="0"/>
              <a:t> </a:t>
            </a:r>
            <a:r>
              <a:rPr lang="en-US" sz="1900" dirty="0"/>
              <a:t>Bus traffic at Columbia Elementary has always been a problem. Cars zooming past buses while they are loading students, buses have to cross pedestrian crosswalk, and parent pick up traffic to leave the school. To remedy this, we will be adding a bus turnaround at the current loading zone that will allow the buses to go back the way they came and not impact the parking lot of Columbia Elementary at all. Once this is established, I will approach the City to see if we can gate off the gravel road completely. This will also end our younger drivers from “drifting” on the gravel corner!       </a:t>
            </a:r>
          </a:p>
          <a:p>
            <a:endParaRPr lang="en-US" sz="1900" dirty="0"/>
          </a:p>
          <a:p>
            <a:endParaRPr lang="en-US" sz="1900" u="sng" dirty="0"/>
          </a:p>
          <a:p>
            <a:endParaRPr lang="en-US" sz="1900" u="sng" dirty="0"/>
          </a:p>
        </p:txBody>
      </p:sp>
      <p:sp>
        <p:nvSpPr>
          <p:cNvPr id="2" name="Rectangle 1"/>
          <p:cNvSpPr/>
          <p:nvPr/>
        </p:nvSpPr>
        <p:spPr>
          <a:xfrm>
            <a:off x="203894" y="262645"/>
            <a:ext cx="2881366" cy="558743"/>
          </a:xfrm>
          <a:prstGeom prst="rect">
            <a:avLst/>
          </a:prstGeom>
        </p:spPr>
        <p:txBody>
          <a:bodyPr wrap="none">
            <a:spAutoFit/>
          </a:bodyPr>
          <a:lstStyle/>
          <a:p>
            <a:pPr>
              <a:lnSpc>
                <a:spcPct val="115000"/>
              </a:lnSpc>
            </a:pPr>
            <a:r>
              <a:rPr lang="en-US" sz="2800" i="1" dirty="0">
                <a:latin typeface="Calibri" panose="020F0502020204030204" pitchFamily="34" charset="0"/>
                <a:ea typeface="Calibri" panose="020F0502020204030204" pitchFamily="34" charset="0"/>
                <a:cs typeface="Times New Roman" panose="02020603050405020304" pitchFamily="18" charset="0"/>
              </a:rPr>
              <a:t>FACILITIES REPORT</a:t>
            </a:r>
          </a:p>
        </p:txBody>
      </p:sp>
      <p:pic>
        <p:nvPicPr>
          <p:cNvPr id="4" name="Picture 3">
            <a:extLst>
              <a:ext uri="{FF2B5EF4-FFF2-40B4-BE49-F238E27FC236}">
                <a16:creationId xmlns:a16="http://schemas.microsoft.com/office/drawing/2014/main" id="{5F5158C3-B294-4A35-A71E-32A111134B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24671" y="755103"/>
            <a:ext cx="2416431" cy="1812323"/>
          </a:xfrm>
          <a:prstGeom prst="rect">
            <a:avLst/>
          </a:prstGeom>
        </p:spPr>
      </p:pic>
      <p:sp>
        <p:nvSpPr>
          <p:cNvPr id="6" name="TextBox 5">
            <a:extLst>
              <a:ext uri="{FF2B5EF4-FFF2-40B4-BE49-F238E27FC236}">
                <a16:creationId xmlns:a16="http://schemas.microsoft.com/office/drawing/2014/main" id="{DDAE2BF6-FCA3-4B6E-B7FE-FAE47BD587CB}"/>
              </a:ext>
            </a:extLst>
          </p:cNvPr>
          <p:cNvSpPr txBox="1"/>
          <p:nvPr/>
        </p:nvSpPr>
        <p:spPr>
          <a:xfrm>
            <a:off x="9224671" y="755103"/>
            <a:ext cx="2442143" cy="1754326"/>
          </a:xfrm>
          <a:prstGeom prst="rect">
            <a:avLst/>
          </a:prstGeom>
          <a:noFill/>
        </p:spPr>
        <p:txBody>
          <a:bodyPr wrap="none" rtlCol="0">
            <a:spAutoFit/>
          </a:bodyPr>
          <a:lstStyle/>
          <a:p>
            <a:r>
              <a:rPr lang="en-US" dirty="0">
                <a:solidFill>
                  <a:schemeClr val="bg1"/>
                </a:solidFill>
              </a:rPr>
              <a:t>New 2.5 inch PEX piping</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   In the utility tunnel </a:t>
            </a:r>
          </a:p>
        </p:txBody>
      </p:sp>
    </p:spTree>
    <p:extLst>
      <p:ext uri="{BB962C8B-B14F-4D97-AF65-F5344CB8AC3E}">
        <p14:creationId xmlns:p14="http://schemas.microsoft.com/office/powerpoint/2010/main" val="122427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a:t>FACILITY CHARTS – </a:t>
            </a:r>
            <a:r>
              <a:rPr lang="en-US" sz="2400" i="1" dirty="0"/>
              <a:t>POWER COST AND WORK ORDER STATUS</a:t>
            </a:r>
          </a:p>
        </p:txBody>
      </p:sp>
      <p:pic>
        <p:nvPicPr>
          <p:cNvPr id="3" name="Picture 2">
            <a:extLst>
              <a:ext uri="{FF2B5EF4-FFF2-40B4-BE49-F238E27FC236}">
                <a16:creationId xmlns:a16="http://schemas.microsoft.com/office/drawing/2014/main" id="{5BA6A449-C994-4B0B-A782-2EF0BBA6642F}"/>
              </a:ext>
            </a:extLst>
          </p:cNvPr>
          <p:cNvPicPr>
            <a:picLocks noChangeAspect="1"/>
          </p:cNvPicPr>
          <p:nvPr/>
        </p:nvPicPr>
        <p:blipFill>
          <a:blip r:embed="rId2"/>
          <a:stretch>
            <a:fillRect/>
          </a:stretch>
        </p:blipFill>
        <p:spPr>
          <a:xfrm>
            <a:off x="7079466" y="2039067"/>
            <a:ext cx="4635639" cy="2641990"/>
          </a:xfrm>
          <a:prstGeom prst="rect">
            <a:avLst/>
          </a:prstGeom>
        </p:spPr>
      </p:pic>
      <p:pic>
        <p:nvPicPr>
          <p:cNvPr id="4" name="Picture 3">
            <a:extLst>
              <a:ext uri="{FF2B5EF4-FFF2-40B4-BE49-F238E27FC236}">
                <a16:creationId xmlns:a16="http://schemas.microsoft.com/office/drawing/2014/main" id="{7F70FFD2-0697-4036-806D-9A0257308F31}"/>
              </a:ext>
            </a:extLst>
          </p:cNvPr>
          <p:cNvPicPr>
            <a:picLocks noChangeAspect="1"/>
          </p:cNvPicPr>
          <p:nvPr/>
        </p:nvPicPr>
        <p:blipFill>
          <a:blip r:embed="rId3"/>
          <a:stretch>
            <a:fillRect/>
          </a:stretch>
        </p:blipFill>
        <p:spPr>
          <a:xfrm>
            <a:off x="230579" y="1045053"/>
            <a:ext cx="6639472" cy="4818851"/>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207200"/>
            <a:ext cx="10515600" cy="626548"/>
          </a:xfrm>
        </p:spPr>
        <p:txBody>
          <a:bodyPr>
            <a:noAutofit/>
          </a:bodyPr>
          <a:lstStyle/>
          <a:p>
            <a:r>
              <a:rPr lang="en-US" sz="2000" b="1" dirty="0"/>
              <a:t>FACILITY CHARTS WATER USAGE</a:t>
            </a:r>
            <a:br>
              <a:rPr lang="en-US" sz="2000" b="1" dirty="0"/>
            </a:br>
            <a:r>
              <a:rPr lang="en-US" sz="2000" i="1" dirty="0"/>
              <a:t>WHS, NFES, WMS, CES</a:t>
            </a:r>
          </a:p>
        </p:txBody>
      </p:sp>
      <p:sp>
        <p:nvSpPr>
          <p:cNvPr id="3" name="TextBox 2"/>
          <p:cNvSpPr txBox="1"/>
          <p:nvPr/>
        </p:nvSpPr>
        <p:spPr>
          <a:xfrm>
            <a:off x="8210486" y="50778"/>
            <a:ext cx="3509183" cy="738664"/>
          </a:xfrm>
          <a:prstGeom prst="rect">
            <a:avLst/>
          </a:prstGeom>
          <a:noFill/>
          <a:ln>
            <a:solidFill>
              <a:schemeClr val="bg1">
                <a:lumMod val="65000"/>
              </a:schemeClr>
            </a:solidFill>
          </a:ln>
        </p:spPr>
        <p:txBody>
          <a:bodyPr wrap="square" rtlCol="0">
            <a:spAutoFit/>
          </a:bodyPr>
          <a:lstStyle/>
          <a:p>
            <a:pPr algn="ctr"/>
            <a:r>
              <a:rPr lang="en-US" sz="1400" i="1" u="sng" dirty="0"/>
              <a:t>Note</a:t>
            </a:r>
          </a:p>
          <a:p>
            <a:pPr algn="ctr"/>
            <a:r>
              <a:rPr lang="en-US" sz="1400" i="1" dirty="0"/>
              <a:t>Water charts are updated every two</a:t>
            </a:r>
          </a:p>
          <a:p>
            <a:pPr algn="ctr"/>
            <a:r>
              <a:rPr lang="en-US" sz="1400" i="1" dirty="0"/>
              <a:t>months. </a:t>
            </a:r>
          </a:p>
        </p:txBody>
      </p:sp>
      <p:sp>
        <p:nvSpPr>
          <p:cNvPr id="13" name="TextBox 12"/>
          <p:cNvSpPr txBox="1"/>
          <p:nvPr/>
        </p:nvSpPr>
        <p:spPr>
          <a:xfrm flipH="1">
            <a:off x="4433583" y="3893751"/>
            <a:ext cx="3411645" cy="1815882"/>
          </a:xfrm>
          <a:prstGeom prst="rect">
            <a:avLst/>
          </a:prstGeom>
          <a:noFill/>
        </p:spPr>
        <p:txBody>
          <a:bodyPr wrap="square" rtlCol="0">
            <a:spAutoFit/>
          </a:bodyPr>
          <a:lstStyle/>
          <a:p>
            <a:pPr algn="ctr"/>
            <a:r>
              <a:rPr lang="en-US" sz="1600" i="1" dirty="0"/>
              <a:t>The WMS chart includes the following 7 meters: 755 Park high and low flow, BO and TEAM High, PIT house, bus barn, athletic field and DO. All of these meters are totaled on the WMS graph, but each data point is recorded separately to aid in identifying leaks. </a:t>
            </a:r>
          </a:p>
        </p:txBody>
      </p:sp>
      <p:pic>
        <p:nvPicPr>
          <p:cNvPr id="4" name="Picture 3">
            <a:extLst>
              <a:ext uri="{FF2B5EF4-FFF2-40B4-BE49-F238E27FC236}">
                <a16:creationId xmlns:a16="http://schemas.microsoft.com/office/drawing/2014/main" id="{BD68AAD0-ADD2-48AE-BCDF-F59A45CB70C4}"/>
              </a:ext>
            </a:extLst>
          </p:cNvPr>
          <p:cNvPicPr>
            <a:picLocks noChangeAspect="1"/>
          </p:cNvPicPr>
          <p:nvPr/>
        </p:nvPicPr>
        <p:blipFill>
          <a:blip r:embed="rId2"/>
          <a:stretch>
            <a:fillRect/>
          </a:stretch>
        </p:blipFill>
        <p:spPr>
          <a:xfrm>
            <a:off x="368245" y="1090411"/>
            <a:ext cx="3791214" cy="2516180"/>
          </a:xfrm>
          <a:prstGeom prst="rect">
            <a:avLst/>
          </a:prstGeom>
        </p:spPr>
      </p:pic>
      <p:pic>
        <p:nvPicPr>
          <p:cNvPr id="5" name="Picture 4">
            <a:extLst>
              <a:ext uri="{FF2B5EF4-FFF2-40B4-BE49-F238E27FC236}">
                <a16:creationId xmlns:a16="http://schemas.microsoft.com/office/drawing/2014/main" id="{6C17C392-7C91-495A-BF28-3E82C4A46380}"/>
              </a:ext>
            </a:extLst>
          </p:cNvPr>
          <p:cNvPicPr>
            <a:picLocks noChangeAspect="1"/>
          </p:cNvPicPr>
          <p:nvPr/>
        </p:nvPicPr>
        <p:blipFill>
          <a:blip r:embed="rId3"/>
          <a:stretch>
            <a:fillRect/>
          </a:stretch>
        </p:blipFill>
        <p:spPr>
          <a:xfrm>
            <a:off x="368246" y="3723363"/>
            <a:ext cx="3791214" cy="2341878"/>
          </a:xfrm>
          <a:prstGeom prst="rect">
            <a:avLst/>
          </a:prstGeom>
        </p:spPr>
      </p:pic>
      <p:pic>
        <p:nvPicPr>
          <p:cNvPr id="6" name="Picture 5">
            <a:extLst>
              <a:ext uri="{FF2B5EF4-FFF2-40B4-BE49-F238E27FC236}">
                <a16:creationId xmlns:a16="http://schemas.microsoft.com/office/drawing/2014/main" id="{FFCF0C7F-2DC2-4D9F-A6FD-D7458C35CED6}"/>
              </a:ext>
            </a:extLst>
          </p:cNvPr>
          <p:cNvPicPr>
            <a:picLocks noChangeAspect="1"/>
          </p:cNvPicPr>
          <p:nvPr/>
        </p:nvPicPr>
        <p:blipFill>
          <a:blip r:embed="rId4"/>
          <a:stretch>
            <a:fillRect/>
          </a:stretch>
        </p:blipFill>
        <p:spPr>
          <a:xfrm>
            <a:off x="4280730" y="1090411"/>
            <a:ext cx="3717353" cy="2519066"/>
          </a:xfrm>
          <a:prstGeom prst="rect">
            <a:avLst/>
          </a:prstGeom>
        </p:spPr>
      </p:pic>
      <p:pic>
        <p:nvPicPr>
          <p:cNvPr id="9" name="Picture 8">
            <a:extLst>
              <a:ext uri="{FF2B5EF4-FFF2-40B4-BE49-F238E27FC236}">
                <a16:creationId xmlns:a16="http://schemas.microsoft.com/office/drawing/2014/main" id="{7012ED92-CCD1-4F07-AB30-5F54E7045B09}"/>
              </a:ext>
            </a:extLst>
          </p:cNvPr>
          <p:cNvPicPr>
            <a:picLocks noChangeAspect="1"/>
          </p:cNvPicPr>
          <p:nvPr/>
        </p:nvPicPr>
        <p:blipFill>
          <a:blip r:embed="rId5"/>
          <a:stretch>
            <a:fillRect/>
          </a:stretch>
        </p:blipFill>
        <p:spPr>
          <a:xfrm>
            <a:off x="8106401" y="1108222"/>
            <a:ext cx="3717354" cy="2504489"/>
          </a:xfrm>
          <a:prstGeom prst="rect">
            <a:avLst/>
          </a:prstGeom>
        </p:spPr>
      </p:pic>
      <p:pic>
        <p:nvPicPr>
          <p:cNvPr id="10" name="Picture 9">
            <a:extLst>
              <a:ext uri="{FF2B5EF4-FFF2-40B4-BE49-F238E27FC236}">
                <a16:creationId xmlns:a16="http://schemas.microsoft.com/office/drawing/2014/main" id="{8A463239-E976-43B4-8964-EA6161B3AFC2}"/>
              </a:ext>
            </a:extLst>
          </p:cNvPr>
          <p:cNvPicPr>
            <a:picLocks noChangeAspect="1"/>
          </p:cNvPicPr>
          <p:nvPr/>
        </p:nvPicPr>
        <p:blipFill>
          <a:blip r:embed="rId6"/>
          <a:stretch>
            <a:fillRect/>
          </a:stretch>
        </p:blipFill>
        <p:spPr>
          <a:xfrm>
            <a:off x="8106401" y="3723362"/>
            <a:ext cx="3717354" cy="2341879"/>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0" y="86132"/>
            <a:ext cx="10515600" cy="576649"/>
          </a:xfrm>
        </p:spPr>
        <p:txBody>
          <a:bodyPr>
            <a:normAutofit/>
          </a:bodyPr>
          <a:lstStyle/>
          <a:p>
            <a:r>
              <a:rPr lang="en-US" sz="2400" dirty="0"/>
              <a:t>Safety Summary   </a:t>
            </a:r>
          </a:p>
        </p:txBody>
      </p:sp>
      <p:sp>
        <p:nvSpPr>
          <p:cNvPr id="4" name="Rectangle 3"/>
          <p:cNvSpPr/>
          <p:nvPr/>
        </p:nvSpPr>
        <p:spPr>
          <a:xfrm>
            <a:off x="628650" y="778112"/>
            <a:ext cx="9525000" cy="1569660"/>
          </a:xfrm>
          <a:prstGeom prst="rect">
            <a:avLst/>
          </a:prstGeom>
        </p:spPr>
        <p:txBody>
          <a:bodyPr wrap="square">
            <a:spAutoFit/>
          </a:bodyPr>
          <a:lstStyle/>
          <a:p>
            <a:r>
              <a:rPr lang="en-US" sz="1600" dirty="0"/>
              <a:t> </a:t>
            </a:r>
            <a:r>
              <a:rPr lang="en-US" sz="1600" u="sng" dirty="0"/>
              <a:t>Staff Accidents/Incidents </a:t>
            </a:r>
          </a:p>
          <a:p>
            <a:r>
              <a:rPr lang="en-US" sz="1600" dirty="0"/>
              <a:t>One staff accident- numbing of fingers, thought to be associated with a carpal tunnel type injury.</a:t>
            </a:r>
          </a:p>
          <a:p>
            <a:endParaRPr lang="en-US" sz="1600" dirty="0"/>
          </a:p>
          <a:p>
            <a:r>
              <a:rPr lang="en-US" sz="1600" u="sng" dirty="0"/>
              <a:t>Student Accidents/Injuries  </a:t>
            </a:r>
          </a:p>
          <a:p>
            <a:r>
              <a:rPr lang="en-US" sz="1600" dirty="0"/>
              <a:t>No student accidents or incidents recorded.</a:t>
            </a:r>
          </a:p>
          <a:p>
            <a:endParaRPr lang="en-US" sz="1600" dirty="0"/>
          </a:p>
        </p:txBody>
      </p:sp>
    </p:spTree>
    <p:extLst>
      <p:ext uri="{BB962C8B-B14F-4D97-AF65-F5344CB8AC3E}">
        <p14:creationId xmlns:p14="http://schemas.microsoft.com/office/powerpoint/2010/main" val="169506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74528</TotalTime>
  <Words>606</Words>
  <Application>Microsoft Office PowerPoint</Application>
  <PresentationFormat>Widescreen</PresentationFormat>
  <Paragraphs>43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Woodland Public Schools</vt:lpstr>
      <vt:lpstr>PowerPoint Presentation</vt:lpstr>
      <vt:lpstr>PowerPoint Presentation</vt:lpstr>
      <vt:lpstr>FACILITY CHARTS – POWER COST AND WORK ORDER STATUS</vt:lpstr>
      <vt:lpstr>FACILITY CHARTS WATER USAGE WHS, NFES, WMS, CES</vt:lpstr>
      <vt:lpstr>Safety Summary   </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585</cp:revision>
  <cp:lastPrinted>2019-10-23T16:17:44Z</cp:lastPrinted>
  <dcterms:created xsi:type="dcterms:W3CDTF">2016-04-19T23:51:26Z</dcterms:created>
  <dcterms:modified xsi:type="dcterms:W3CDTF">2020-11-12T21:34:18Z</dcterms:modified>
</cp:coreProperties>
</file>